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9a6a80b8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9a6a80b8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9a6a80b8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9a6a80b8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individual images of cells. Unhealthy cells in one folder, healthy cells in another folder.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all varying sizes.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only focusing on the red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 is to speed up the time for a biologist to classify cells by using clustering or classification.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all transformed into 20 by 20 images the flattened into a 400 value array.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values are already standardized because image pixel values are from 0 to 255.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Algorithm through Clustering and Classification.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accomplish different objectives.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provides a better probability assessment of whether a cell is healthy or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lang="en"/>
              <a:t> provides a better way of labeling cells for further experiments. Could potentially replace the green protein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up experiment times.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homogeneity score and v score to assess 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overall accuracy for assessing </a:t>
            </a:r>
            <a:r>
              <a:rPr lang="en"/>
              <a:t>classification</a:t>
            </a:r>
            <a:r>
              <a:rPr lang="en"/>
              <a:t> </a:t>
            </a:r>
            <a:r>
              <a:rPr lang="en"/>
              <a:t>algorithms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 was the source of the algorithm implementations.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9bd726ce7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9bd726ce7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three </a:t>
            </a:r>
            <a:r>
              <a:rPr lang="en"/>
              <a:t>clustering</a:t>
            </a:r>
            <a:r>
              <a:rPr lang="en"/>
              <a:t> methods we used, </a:t>
            </a:r>
            <a:r>
              <a:rPr lang="en"/>
              <a:t>Agglomerative</a:t>
            </a:r>
            <a:r>
              <a:rPr lang="en"/>
              <a:t> with Ward, </a:t>
            </a:r>
            <a:r>
              <a:rPr lang="en"/>
              <a:t>Agglomerative</a:t>
            </a:r>
            <a:r>
              <a:rPr lang="en"/>
              <a:t> with Complete Link and K-means. Kmeans performed the best.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tried it with both 5 and 2 clusters because we were working on providing a probability for a certain cell.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clustering we can then see which group a new cell would be and provide a probability of healthy or unhealthy.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 if a new cell was put into right-most category for five clusters we would have a high confidence it was unhealthy.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would me more confidence of unhealthy than for the 2 cluster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9bd726ce7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9bd726ce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is healthy. Green is unhealthy. These are the actual pictures of cells classified using the logistic algorithm.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produced red/green images for visualization to better understand the cells being classified.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score we have a 82.7% confidence with each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 a new cell could be classified as healthy or unhealthy and we would have an 82.7% confidence it is correct.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images help understand more visually how accurate the classification was. The graph can only show so much.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a6a80b8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a6a80b8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COS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-7 is derived from monkey kidney tissue.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9bd726ce7_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9bd726ce7_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9bd726ce7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9bd726ce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9a6a80b8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9a6a80b8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9cdbeb6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9cdbeb6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634121d4c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634121d4c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9a6a80b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9a6a80b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9a6a80b8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9a6a80b8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a6a80b8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a6a80b8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9a6a80b8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9a6a80b8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9a6a80b8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9a6a80b8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a6a80b8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9a6a80b8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3.jpg"/><Relationship Id="rId5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hyperlink" Target="http://www.cse.psu.edu/~rtc12/CSE486/lecture11_6pp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Chromosomal Image Recognition A.I. (CIRA)</a:t>
            </a:r>
            <a:endParaRPr sz="36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Wurts, Daniel McDonough, Surya Vadivazhagu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00" y="1641425"/>
            <a:ext cx="1242900" cy="12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Phase 2</a:t>
            </a:r>
            <a:r>
              <a:rPr lang="en"/>
              <a:t> </a:t>
            </a:r>
            <a:endParaRPr/>
          </a:p>
        </p:txBody>
      </p:sp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4045550" y="1229875"/>
            <a:ext cx="4786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quickly determine a close approximation by checking if the max green brightness is present in over </a:t>
            </a:r>
            <a:r>
              <a:rPr lang="en">
                <a:solidFill>
                  <a:srgbClr val="6AA84F"/>
                </a:solidFill>
              </a:rPr>
              <a:t>¾</a:t>
            </a:r>
            <a:r>
              <a:rPr lang="en">
                <a:solidFill>
                  <a:srgbClr val="38761D"/>
                </a:solidFill>
              </a:rPr>
              <a:t> </a:t>
            </a:r>
            <a:r>
              <a:rPr lang="en"/>
              <a:t>the average green in the image.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then add the red channel back in, and use these as ground truths for Testing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isn’t perfect... </a:t>
            </a: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900" y="1641425"/>
            <a:ext cx="1242900" cy="12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075" y="3611050"/>
            <a:ext cx="1242900" cy="12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139000" y="1045825"/>
            <a:ext cx="3595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Perfect!</a:t>
            </a:r>
            <a:endParaRPr sz="1800"/>
          </a:p>
        </p:txBody>
      </p:sp>
      <p:sp>
        <p:nvSpPr>
          <p:cNvPr id="186" name="Google Shape;186;p22"/>
          <p:cNvSpPr txBox="1"/>
          <p:nvPr/>
        </p:nvSpPr>
        <p:spPr>
          <a:xfrm>
            <a:off x="156625" y="2963888"/>
            <a:ext cx="3595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 so p</a:t>
            </a:r>
            <a:r>
              <a:rPr lang="en" sz="1800"/>
              <a:t>erfect...</a:t>
            </a:r>
            <a:endParaRPr sz="1800"/>
          </a:p>
        </p:txBody>
      </p:sp>
      <p:sp>
        <p:nvSpPr>
          <p:cNvPr id="187" name="Google Shape;187;p22"/>
          <p:cNvSpPr/>
          <p:nvPr/>
        </p:nvSpPr>
        <p:spPr>
          <a:xfrm>
            <a:off x="827725" y="1955300"/>
            <a:ext cx="430800" cy="405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3218275" y="1702300"/>
            <a:ext cx="430800" cy="405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2897950" y="2429000"/>
            <a:ext cx="430800" cy="405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2436638" y="2209775"/>
            <a:ext cx="430800" cy="405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Classification Methodology</a:t>
            </a: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141100" y="4543775"/>
            <a:ext cx="311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Formula taken from CIRA paper</a:t>
            </a:r>
            <a:endParaRPr i="1"/>
          </a:p>
        </p:txBody>
      </p:sp>
      <p:sp>
        <p:nvSpPr>
          <p:cNvPr id="197" name="Google Shape;197;p23"/>
          <p:cNvSpPr txBox="1"/>
          <p:nvPr/>
        </p:nvSpPr>
        <p:spPr>
          <a:xfrm>
            <a:off x="311575" y="1545800"/>
            <a:ext cx="85206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clustering: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Assessment: homogeneity_score and v_score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Agglomerative Complete Link, Agglomerative Ward, and K-Means</a:t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311700" y="1229875"/>
            <a:ext cx="8520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Transform cell images into flattened input array of red values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311700" y="2394600"/>
            <a:ext cx="85206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classification: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Assessment: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Support Vector Machine (SVM), Logistic Regression, Multi-Layer Perceptron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662" y="2990500"/>
            <a:ext cx="2544288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Clustering Results</a:t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311700" y="1719600"/>
            <a:ext cx="3752400" cy="17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Clu</a:t>
            </a:r>
            <a:r>
              <a:rPr lang="en"/>
              <a:t>ster:</a:t>
            </a:r>
            <a:br>
              <a:rPr lang="en"/>
            </a:br>
            <a:r>
              <a:rPr lang="en"/>
              <a:t>	Homogeneity Score: </a:t>
            </a:r>
            <a:r>
              <a:rPr b="1" lang="en"/>
              <a:t>0.2414</a:t>
            </a:r>
            <a:br>
              <a:rPr lang="en"/>
            </a:br>
            <a:r>
              <a:rPr lang="en"/>
              <a:t>	V Measure: </a:t>
            </a:r>
            <a:r>
              <a:rPr b="1" lang="en"/>
              <a:t>0.2466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5192875" y="-34825"/>
            <a:ext cx="3302025" cy="2638650"/>
            <a:chOff x="5192875" y="2400150"/>
            <a:chExt cx="3302025" cy="2638650"/>
          </a:xfrm>
        </p:grpSpPr>
        <p:pic>
          <p:nvPicPr>
            <p:cNvPr id="208" name="Google Shape;20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92875" y="2766475"/>
              <a:ext cx="3302025" cy="227232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9" name="Google Shape;209;p24"/>
            <p:cNvSpPr txBox="1"/>
            <p:nvPr/>
          </p:nvSpPr>
          <p:spPr>
            <a:xfrm>
              <a:off x="6221100" y="2400150"/>
              <a:ext cx="1245600" cy="34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Two Clusters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4"/>
          <p:cNvGrpSpPr/>
          <p:nvPr/>
        </p:nvGrpSpPr>
        <p:grpSpPr>
          <a:xfrm>
            <a:off x="5158650" y="2633275"/>
            <a:ext cx="3302025" cy="2441225"/>
            <a:chOff x="5192875" y="0"/>
            <a:chExt cx="3302025" cy="2441225"/>
          </a:xfrm>
        </p:grpSpPr>
        <p:pic>
          <p:nvPicPr>
            <p:cNvPr id="211" name="Google Shape;211;p24"/>
            <p:cNvPicPr preferRelativeResize="0"/>
            <p:nvPr/>
          </p:nvPicPr>
          <p:blipFill rotWithShape="1">
            <a:blip r:embed="rId4">
              <a:alphaModFix/>
            </a:blip>
            <a:srcRect b="4085" l="0" r="8206" t="0"/>
            <a:stretch/>
          </p:blipFill>
          <p:spPr>
            <a:xfrm>
              <a:off x="5192875" y="343117"/>
              <a:ext cx="3302025" cy="209810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2" name="Google Shape;212;p24"/>
            <p:cNvSpPr txBox="1"/>
            <p:nvPr/>
          </p:nvSpPr>
          <p:spPr>
            <a:xfrm>
              <a:off x="6221100" y="0"/>
              <a:ext cx="1245600" cy="34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Five Clusters</a:t>
              </a:r>
              <a:endParaRPr/>
            </a:p>
          </p:txBody>
        </p:sp>
      </p:grpSp>
      <p:sp>
        <p:nvSpPr>
          <p:cNvPr id="213" name="Google Shape;213;p24"/>
          <p:cNvSpPr txBox="1"/>
          <p:nvPr/>
        </p:nvSpPr>
        <p:spPr>
          <a:xfrm>
            <a:off x="311700" y="2900100"/>
            <a:ext cx="36525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Five Cluster</a:t>
            </a:r>
            <a:b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Homogeneity Score: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0.3237</a:t>
            </a:r>
            <a:b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V Measure: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0.2079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212550" y="1094150"/>
            <a:ext cx="4239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Results for best clustering: K-Means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Classification Results</a:t>
            </a:r>
            <a:endParaRPr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268425" y="1229875"/>
            <a:ext cx="4525500" cy="13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Best Classification Results Logistic Regression</a:t>
            </a:r>
            <a:br>
              <a:rPr lang="en"/>
            </a:br>
            <a:r>
              <a:rPr lang="en"/>
              <a:t>	Score: </a:t>
            </a:r>
            <a:r>
              <a:rPr b="1" lang="en"/>
              <a:t>0.827</a:t>
            </a:r>
            <a:endParaRPr b="1"/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4825" l="0" r="9090" t="4816"/>
          <a:stretch/>
        </p:blipFill>
        <p:spPr>
          <a:xfrm>
            <a:off x="4837275" y="113638"/>
            <a:ext cx="4165625" cy="312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 b="79853" l="0" r="0" t="0"/>
          <a:stretch/>
        </p:blipFill>
        <p:spPr>
          <a:xfrm>
            <a:off x="5363549" y="3242576"/>
            <a:ext cx="3113076" cy="16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5">
            <a:alphaModFix/>
          </a:blip>
          <a:srcRect b="78225" l="0" r="0" t="0"/>
          <a:stretch/>
        </p:blipFill>
        <p:spPr>
          <a:xfrm>
            <a:off x="887325" y="3242575"/>
            <a:ext cx="3032700" cy="1615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C.I.R.A. Pipeline - Summarized</a:t>
            </a:r>
            <a:endParaRPr sz="2000"/>
          </a:p>
        </p:txBody>
      </p:sp>
      <p:sp>
        <p:nvSpPr>
          <p:cNvPr id="229" name="Google Shape;229;p26"/>
          <p:cNvSpPr/>
          <p:nvPr/>
        </p:nvSpPr>
        <p:spPr>
          <a:xfrm>
            <a:off x="414800" y="1368825"/>
            <a:ext cx="1774800" cy="88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6"/>
          <p:cNvCxnSpPr>
            <a:stCxn id="229" idx="3"/>
            <a:endCxn id="231" idx="1"/>
          </p:cNvCxnSpPr>
          <p:nvPr/>
        </p:nvCxnSpPr>
        <p:spPr>
          <a:xfrm>
            <a:off x="2189600" y="1813275"/>
            <a:ext cx="196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6"/>
          <p:cNvSpPr/>
          <p:nvPr/>
        </p:nvSpPr>
        <p:spPr>
          <a:xfrm>
            <a:off x="4152000" y="1368825"/>
            <a:ext cx="1774800" cy="88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 txBox="1"/>
          <p:nvPr/>
        </p:nvSpPr>
        <p:spPr>
          <a:xfrm>
            <a:off x="508000" y="1453450"/>
            <a:ext cx="132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Cos-7 Labeled Video</a:t>
            </a:r>
            <a:endParaRPr i="1"/>
          </a:p>
        </p:txBody>
      </p:sp>
      <p:sp>
        <p:nvSpPr>
          <p:cNvPr id="233" name="Google Shape;233;p26"/>
          <p:cNvSpPr txBox="1"/>
          <p:nvPr/>
        </p:nvSpPr>
        <p:spPr>
          <a:xfrm>
            <a:off x="4094650" y="1509375"/>
            <a:ext cx="1660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using LoG over </a:t>
            </a:r>
            <a:r>
              <a:rPr lang="en">
                <a:solidFill>
                  <a:srgbClr val="FF0000"/>
                </a:solidFill>
              </a:rPr>
              <a:t>red </a:t>
            </a:r>
            <a:r>
              <a:rPr lang="en"/>
              <a:t>channel.</a:t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6472500" y="1477875"/>
            <a:ext cx="2359800" cy="69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26"/>
          <p:cNvCxnSpPr>
            <a:stCxn id="231" idx="3"/>
            <a:endCxn id="234" idx="1"/>
          </p:cNvCxnSpPr>
          <p:nvPr/>
        </p:nvCxnSpPr>
        <p:spPr>
          <a:xfrm>
            <a:off x="5926800" y="1813275"/>
            <a:ext cx="5457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6"/>
          <p:cNvSpPr txBox="1"/>
          <p:nvPr/>
        </p:nvSpPr>
        <p:spPr>
          <a:xfrm>
            <a:off x="6477000" y="1566325"/>
            <a:ext cx="23598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using Value threshold of </a:t>
            </a:r>
            <a:r>
              <a:rPr lang="en">
                <a:solidFill>
                  <a:srgbClr val="6AA84F"/>
                </a:solidFill>
              </a:rPr>
              <a:t>green </a:t>
            </a:r>
            <a:r>
              <a:rPr lang="en"/>
              <a:t>channel.</a:t>
            </a: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2189600" y="1919100"/>
            <a:ext cx="1187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Breakdown </a:t>
            </a:r>
            <a:r>
              <a:rPr i="1" lang="en" sz="1300"/>
              <a:t>into images</a:t>
            </a:r>
            <a:endParaRPr i="1" sz="1300"/>
          </a:p>
        </p:txBody>
      </p:sp>
      <p:sp>
        <p:nvSpPr>
          <p:cNvPr id="238" name="Google Shape;238;p26"/>
          <p:cNvSpPr txBox="1"/>
          <p:nvPr/>
        </p:nvSpPr>
        <p:spPr>
          <a:xfrm>
            <a:off x="2751675" y="1495775"/>
            <a:ext cx="13203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Preprocessing</a:t>
            </a:r>
            <a:endParaRPr i="1"/>
          </a:p>
        </p:txBody>
      </p:sp>
      <p:sp>
        <p:nvSpPr>
          <p:cNvPr id="239" name="Google Shape;239;p26"/>
          <p:cNvSpPr txBox="1"/>
          <p:nvPr/>
        </p:nvSpPr>
        <p:spPr>
          <a:xfrm>
            <a:off x="50" y="2610550"/>
            <a:ext cx="91440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Overall average runtime speedup: ~45s 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→</a:t>
            </a:r>
            <a:r>
              <a:rPr lang="en"/>
              <a:t> ~10s /image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82% confidence in classification..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Possibility of using GPU to speed up detection &amp; classification.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br>
              <a:rPr lang="en"/>
            </a:b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311700" y="1017800"/>
            <a:ext cx="4046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[1]D. A. Manning, "Manning Lab," Worcester Polytechnic Institute, 2016. [Online]. Available: http://labs.wpi.edu/manninglab/. [Accessed November 2018].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[2]Booz Allen Hamilton and Kaggle, "2018 Data Science Bowl," Kaggle, April 2018. [Online]. Available: https://www.kaggle.com/c/data-science-bowl-2018. [Accessed November 2018].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[3]S. Kiriyama, "Nikon ND2 Reader," Nikon Instruments Inc., 4 May 2014. [Online]. Available: https://imagej.nih.gov/ij/plugins/nd2-reader.html. [Accessed November 2018].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[4]T. P. Ledesma-Fernández E, "Fluorescent foci quantitation for high-throughput analysis," Journal of Biological Methods, 19 July 2015. [Online]. Available: http://www.jbmethods.org/jbm/article/view/62/54. [Accessed November 2017].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[5]A. Rosenberg and J. Hirschberg, "V-Measure: A conditional entropy-based external cluster evaluation measure,"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Association for Computational Linguistics, </a:t>
            </a: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pp. 410-420, 2007.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[6]E. Yilmaz and J. A. Aslam, "Estimating average precision with incomplete and imperfect judgements,"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CIKM '06 Proceedings of the 15th ACM international conference on Information and knowledge management, </a:t>
            </a: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pp. 102-111, 2006.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[7]A. Patil and M. Dhanvijay, "Blob detection technique using image processing for identification of machine printed characters,"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JOURNAL OF INNOVATIONS IN ENGINEERING RESEARCH AND TECHNOLOGY, </a:t>
            </a: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vol. 2, no. 10, pp. 1-8, 2015.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8]E. Meijering, "Cell Segmentation: 50 Years Down the Road [Life Science],"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Signal Processing Magazine, </a:t>
            </a: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vol. 29, no. 5, pp. 140-145, 2012.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[9]M. Everingham, L. V. Gool, C. K. I. Williams, J. Winn and A. Zisserman, "The PASCAL Visual Object Classes (VOC) Challenge,"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Journal of Computer Vision.</a:t>
            </a:r>
            <a:endParaRPr i="1"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[10]B. E. Boser, I. M. Guyon and V. N. Vapnik, "A training algorithm for optimal margin classifiers," </a:t>
            </a:r>
            <a:r>
              <a:rPr i="1"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COLT '92 Proceedings of the fifth annual workshop on Computational learning theory, </a:t>
            </a:r>
            <a:r>
              <a:rPr lang="en" sz="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pp. 144-152, 1992.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4279200" y="1017800"/>
            <a:ext cx="4864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[[11]P. K. Agarwal and N. H. Mustafa, "k-means projective clustering,"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PODS '04 Proceedings of the twenty-third ACM SIGMOD-SIGACT-SIGART symposium on Principles of database systems,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pp. 155-165, 2004.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[12]Pedregosa et al., "Scikit-learn: Machine Learning in Python,"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JLMR 12,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pp. 2825-2830, 2011.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[13]E. Ledesma-Fernández and P. Thorpe, "Fluorescent foci quantitation for high-throughput analysis",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Jbmethods.org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, 2018. [Online]. Available: http://www.jbmethods.org/jbm/article/view/62/54. [Accessed: 04- Dec- 2018].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[14] R. Crane, “Automatic Cell Detection and Tracking,” IEEE Transactions on Geoscience Electronics, vol. 17, no. 4, pp. 250–262, Oct. 1979.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[15]A. Ming and H. Ma, “A blob detector in color images,” in Proceedings of the 6th ACM international conference on Image and video retrieval - CIVR ’07, 2007.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[16]C. Zhang et al., “White Blood Cell Segmentation by Color-Space-Based K-Means Clustering,” Sensors, vol. 14, no. 9, pp. 16128–16147, Sep. 2014.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[17]"CS7960 - Project 1 | James Fishbaugh",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Cs.utah.edu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, 2018. [Online]. Available: http://www.cs.utah.edu/~jfishbau/advimproc/project1/. [Accessed: 04- Dec- 2018]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[18]R. L. Joshi and T. R. Fischer, “Comparison of generalized Gaussian and Laplacian modeling in DCT image coding,” IEEE Signal Processing Letters, vol. 2, no. 5, pp. 81–82, May 1995.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[19]"scikit-image/scikit-image",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, 2018. [Online]. Available: https://github.com/scikit-image/scikit-image/blob/master/skimage/feature/blob.py#L278. [Accessed: 04- Dec- 2018]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[20]Everingham, M., Eslami, S.M.A., Van Gool, L. et al. Int J Comput Vis (2015) 111: 98. https://doi.org/10.1007/s11263-014-0733-5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[21]Y. Yue, T. Finley, F. Radlinski, and T. Joachims, “A support vector method for optimizing average precision,” in Proceedings of the 30th annual international ACM SIGIR conference on Research and development in information retrieval - SIGIR ’07, 2007.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9"/>
          <p:cNvGrpSpPr/>
          <p:nvPr/>
        </p:nvGrpSpPr>
        <p:grpSpPr>
          <a:xfrm>
            <a:off x="1646128" y="-3"/>
            <a:ext cx="5434247" cy="4937720"/>
            <a:chOff x="2467188" y="469273"/>
            <a:chExt cx="4149231" cy="3804685"/>
          </a:xfrm>
        </p:grpSpPr>
        <p:pic>
          <p:nvPicPr>
            <p:cNvPr id="257" name="Google Shape;257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92598" y="790200"/>
              <a:ext cx="3958801" cy="348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9"/>
            <p:cNvSpPr/>
            <p:nvPr/>
          </p:nvSpPr>
          <p:spPr>
            <a:xfrm>
              <a:off x="2657875" y="1412325"/>
              <a:ext cx="656100" cy="2460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80000"/>
                </a:solidFill>
              </a:endParaRPr>
            </a:p>
          </p:txBody>
        </p:sp>
        <p:sp>
          <p:nvSpPr>
            <p:cNvPr id="259" name="Google Shape;259;p29"/>
            <p:cNvSpPr txBox="1"/>
            <p:nvPr/>
          </p:nvSpPr>
          <p:spPr>
            <a:xfrm>
              <a:off x="2592604" y="1378261"/>
              <a:ext cx="9813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00"/>
                  </a:solidFill>
                </a:rPr>
                <a:t>Weights</a:t>
              </a:r>
              <a:endParaRPr b="1">
                <a:solidFill>
                  <a:srgbClr val="FFFF00"/>
                </a:solidFill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2718300" y="939950"/>
              <a:ext cx="1687500" cy="4383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9"/>
            <p:cNvSpPr txBox="1"/>
            <p:nvPr/>
          </p:nvSpPr>
          <p:spPr>
            <a:xfrm>
              <a:off x="2467188" y="469273"/>
              <a:ext cx="4084200" cy="2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 Summary</a:t>
              </a:r>
              <a:endParaRPr/>
            </a:p>
          </p:txBody>
        </p:sp>
        <p:sp>
          <p:nvSpPr>
            <p:cNvPr id="262" name="Google Shape;262;p29"/>
            <p:cNvSpPr txBox="1"/>
            <p:nvPr/>
          </p:nvSpPr>
          <p:spPr>
            <a:xfrm>
              <a:off x="2882619" y="887216"/>
              <a:ext cx="3733800" cy="5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FF0000"/>
                  </a:solidFill>
                  <a:latin typeface="Impact"/>
                  <a:ea typeface="Impact"/>
                  <a:cs typeface="Impact"/>
                  <a:sym typeface="Impact"/>
                </a:rPr>
                <a:t>C  I  R  A</a:t>
              </a:r>
              <a:endParaRPr sz="36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pic>
          <p:nvPicPr>
            <p:cNvPr id="263" name="Google Shape;26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">
              <a:off x="3491250" y="1658326"/>
              <a:ext cx="981351" cy="2075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" name="Google Shape;264;p29"/>
            <p:cNvGrpSpPr/>
            <p:nvPr/>
          </p:nvGrpSpPr>
          <p:grpSpPr>
            <a:xfrm rot="-1938157">
              <a:off x="3941196" y="2686094"/>
              <a:ext cx="1334770" cy="1334492"/>
              <a:chOff x="6796525" y="1502450"/>
              <a:chExt cx="1961741" cy="1940054"/>
            </a:xfrm>
          </p:grpSpPr>
          <p:sp>
            <p:nvSpPr>
              <p:cNvPr id="265" name="Google Shape;265;p29"/>
              <p:cNvSpPr/>
              <p:nvPr/>
            </p:nvSpPr>
            <p:spPr>
              <a:xfrm>
                <a:off x="6796525" y="1504025"/>
                <a:ext cx="1944000" cy="1929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66" name="Google Shape;266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14288" y="1502450"/>
                <a:ext cx="1943978" cy="19400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7" name="Google Shape;267;p29"/>
            <p:cNvPicPr preferRelativeResize="0"/>
            <p:nvPr/>
          </p:nvPicPr>
          <p:blipFill rotWithShape="1">
            <a:blip r:embed="rId6">
              <a:alphaModFix/>
            </a:blip>
            <a:srcRect b="27744" l="10881" r="0" t="20455"/>
            <a:stretch/>
          </p:blipFill>
          <p:spPr>
            <a:xfrm rot="7525119">
              <a:off x="3585775" y="2093380"/>
              <a:ext cx="781451" cy="387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822387">
              <a:off x="4738586" y="989935"/>
              <a:ext cx="1453536" cy="243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26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in the world of cancer research...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525" y="1143975"/>
            <a:ext cx="3153525" cy="26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4987375" y="3871700"/>
            <a:ext cx="2103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/>
              <a:t>Video Courtesy of Manning Labs </a:t>
            </a:r>
            <a:endParaRPr i="1" sz="700"/>
          </a:p>
        </p:txBody>
      </p:sp>
      <p:sp>
        <p:nvSpPr>
          <p:cNvPr id="94" name="Google Shape;94;p14"/>
          <p:cNvSpPr txBox="1"/>
          <p:nvPr/>
        </p:nvSpPr>
        <p:spPr>
          <a:xfrm>
            <a:off x="505925" y="1034675"/>
            <a:ext cx="37944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Researchers at Manning Labs are testing different conditions and constraints of </a:t>
            </a:r>
            <a:r>
              <a:rPr lang="en"/>
              <a:t>cell </a:t>
            </a:r>
            <a:r>
              <a:rPr lang="en"/>
              <a:t>DNA replication to test their </a:t>
            </a:r>
            <a:r>
              <a:rPr lang="en"/>
              <a:t>repercussions.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505925" y="1991350"/>
            <a:ext cx="37944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Researchers can label Non-damaged DNA as </a:t>
            </a:r>
            <a:r>
              <a:rPr lang="en">
                <a:solidFill>
                  <a:srgbClr val="FF0000"/>
                </a:solidFill>
              </a:rPr>
              <a:t>Red </a:t>
            </a:r>
            <a:r>
              <a:rPr lang="en"/>
              <a:t>&amp; Damaged DNA Foci as </a:t>
            </a:r>
            <a:r>
              <a:rPr lang="en">
                <a:solidFill>
                  <a:srgbClr val="6AA84F"/>
                </a:solidFill>
              </a:rPr>
              <a:t>Green </a:t>
            </a:r>
            <a:r>
              <a:rPr lang="en"/>
              <a:t>to determine if Cells with </a:t>
            </a:r>
            <a:r>
              <a:rPr lang="en"/>
              <a:t>d</a:t>
            </a:r>
            <a:r>
              <a:rPr lang="en"/>
              <a:t>amaged </a:t>
            </a:r>
            <a:r>
              <a:rPr lang="en"/>
              <a:t>DNA (via some induced condition) are more likely to become </a:t>
            </a:r>
            <a:r>
              <a:rPr b="1" lang="en"/>
              <a:t>cancerous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505925" y="3351900"/>
            <a:ext cx="37944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</a:t>
            </a:r>
            <a:r>
              <a:rPr b="1" lang="en"/>
              <a:t>Analyzing this data has to be done by hand, or with limited help from proprietary software.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CIRA tackle this problem?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11700" y="1229875"/>
            <a:ext cx="8520600" cy="21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CIRA Pipeline: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Preprocessing Phase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Cell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Preprocessing Phase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Cell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Evaluation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3291975" y="1229875"/>
            <a:ext cx="57984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 Datasets: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/>
              <a:t>Testing Cell </a:t>
            </a:r>
            <a:r>
              <a:rPr b="1" lang="en"/>
              <a:t>Detection</a:t>
            </a:r>
            <a:r>
              <a:rPr lang="en"/>
              <a:t>: </a:t>
            </a:r>
            <a:r>
              <a:rPr lang="en"/>
              <a:t>Kaggle 2018 Data Science Bowl (Left)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Cell </a:t>
            </a:r>
            <a:r>
              <a:rPr b="1" lang="en"/>
              <a:t>Classification</a:t>
            </a:r>
            <a:r>
              <a:rPr lang="en"/>
              <a:t>: ManningLab Video Dataset (Right)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175" y="2288500"/>
            <a:ext cx="1756975" cy="17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200" y="2288500"/>
            <a:ext cx="2081723" cy="17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Phase 1: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1454700" y="2522550"/>
            <a:ext cx="26055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Given an “unreadable” binary .ND2 file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125" y="1428425"/>
            <a:ext cx="1094125" cy="10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 rot="-452478">
            <a:off x="5828409" y="1451496"/>
            <a:ext cx="809199" cy="21880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 rot="734587">
            <a:off x="5828336" y="2144013"/>
            <a:ext cx="809204" cy="21889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 rot="-2549">
            <a:off x="5828316" y="1810628"/>
            <a:ext cx="809100" cy="21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6716525" y="1201350"/>
            <a:ext cx="831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R </a:t>
            </a:r>
            <a:r>
              <a:rPr lang="en" sz="1200"/>
              <a:t>DNA</a:t>
            </a:r>
            <a:endParaRPr sz="1200"/>
          </a:p>
        </p:txBody>
      </p:sp>
      <p:sp>
        <p:nvSpPr>
          <p:cNvPr id="117" name="Google Shape;117;p16"/>
          <p:cNvSpPr txBox="1"/>
          <p:nvPr/>
        </p:nvSpPr>
        <p:spPr>
          <a:xfrm>
            <a:off x="6716525" y="1636775"/>
            <a:ext cx="8091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</a:rPr>
              <a:t>G </a:t>
            </a:r>
            <a:r>
              <a:rPr lang="en" sz="1200"/>
              <a:t>Foci</a:t>
            </a:r>
            <a:endParaRPr sz="1200"/>
          </a:p>
        </p:txBody>
      </p:sp>
      <p:sp>
        <p:nvSpPr>
          <p:cNvPr id="118" name="Google Shape;118;p16"/>
          <p:cNvSpPr txBox="1"/>
          <p:nvPr/>
        </p:nvSpPr>
        <p:spPr>
          <a:xfrm>
            <a:off x="6716525" y="2169675"/>
            <a:ext cx="1056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B </a:t>
            </a:r>
            <a:r>
              <a:rPr lang="en" sz="1200"/>
              <a:t>Nothing</a:t>
            </a:r>
            <a:endParaRPr sz="1200"/>
          </a:p>
        </p:txBody>
      </p:sp>
      <p:sp>
        <p:nvSpPr>
          <p:cNvPr id="119" name="Google Shape;119;p16"/>
          <p:cNvSpPr/>
          <p:nvPr/>
        </p:nvSpPr>
        <p:spPr>
          <a:xfrm rot="1275">
            <a:off x="3131109" y="1866077"/>
            <a:ext cx="809100" cy="21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3940200" y="2163738"/>
            <a:ext cx="1775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Frame Data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(.TIF I</a:t>
            </a:r>
            <a:r>
              <a:rPr lang="en" sz="1800"/>
              <a:t>m</a:t>
            </a:r>
            <a:r>
              <a:rPr lang="en" sz="1800"/>
              <a:t>ages)</a:t>
            </a:r>
            <a:endParaRPr sz="1800"/>
          </a:p>
        </p:txBody>
      </p:sp>
      <p:sp>
        <p:nvSpPr>
          <p:cNvPr id="121" name="Google Shape;121;p16"/>
          <p:cNvSpPr/>
          <p:nvPr/>
        </p:nvSpPr>
        <p:spPr>
          <a:xfrm>
            <a:off x="4616413" y="2953200"/>
            <a:ext cx="438600" cy="8685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3559050" y="3827475"/>
            <a:ext cx="25380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all “Hazy”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Channel Frames</a:t>
            </a:r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800" y="1069875"/>
            <a:ext cx="1029024" cy="8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200" y="1222275"/>
            <a:ext cx="1029024" cy="8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600" y="1374675"/>
            <a:ext cx="1029024" cy="8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5000" y="1951042"/>
            <a:ext cx="837299" cy="77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0900" y="913350"/>
            <a:ext cx="837300" cy="8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Detection: Laplacian of Gaussian (LoG)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75" y="1136900"/>
            <a:ext cx="4341526" cy="32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4840200" y="1516550"/>
            <a:ext cx="39921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SciPy implementation of 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over the Kaggle Dataset, to obtain best parameters: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Max-sigma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Min-sigma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N-iterations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Detection: Laplacian of Gaussian (LoG)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4384625" y="1516550"/>
            <a:ext cx="44478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5558"/>
            <a:ext cx="9144000" cy="336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177075" y="4622125"/>
            <a:ext cx="3254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Slides</a:t>
            </a:r>
            <a:r>
              <a:rPr lang="en" sz="800"/>
              <a:t> from: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www.cse.psu.edu/~rtc12/CSE486/lecture11_6pp.pdf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Detection: Laplacian of Gaussian (LoG)</a:t>
            </a:r>
            <a:endParaRPr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218725" y="902250"/>
            <a:ext cx="6571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this method w</a:t>
            </a:r>
            <a:r>
              <a:rPr lang="en"/>
              <a:t>e are able to get: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entroids and approximate Radii of each detected “Blob”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Which produces Fairly Clean Image cutouts of each “Blob”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 	~80% accuracy by Mean Accuracy Precision on Kaggle Set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00" y="3163425"/>
            <a:ext cx="1685750" cy="16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800" y="3163425"/>
            <a:ext cx="1685750" cy="16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500" y="3163425"/>
            <a:ext cx="1685750" cy="16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734200" y="2826125"/>
            <a:ext cx="1761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Bright Cell Nucleus</a:t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2614525" y="2826125"/>
            <a:ext cx="1685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Cell Nucleus</a:t>
            </a:r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4494850" y="2826125"/>
            <a:ext cx="1685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Nuclei Together</a:t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9923" y="984750"/>
            <a:ext cx="2270628" cy="38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Phase 2</a:t>
            </a:r>
            <a:endParaRPr/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5160550" y="1297450"/>
            <a:ext cx="3876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can’t see foci in cells not in the frame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can we expect a computer to do so?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r</a:t>
            </a:r>
            <a:r>
              <a:rPr lang="en"/>
              <a:t>emove all cells that are partially out of frame first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75" y="1284450"/>
            <a:ext cx="3912173" cy="330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4196075" y="3598575"/>
            <a:ext cx="414000" cy="4056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3664350" y="4392850"/>
            <a:ext cx="414000" cy="4056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548225" y="1116250"/>
            <a:ext cx="414000" cy="4056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4239425" y="1952988"/>
            <a:ext cx="414000" cy="4056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Preprocessing Phase 2</a:t>
            </a:r>
            <a:endParaRPr/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4572000" y="1229875"/>
            <a:ext cx="4336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cells as damaged based on the corresponding </a:t>
            </a:r>
            <a:r>
              <a:rPr lang="en">
                <a:solidFill>
                  <a:srgbClr val="6AA84F"/>
                </a:solidFill>
              </a:rPr>
              <a:t>Green </a:t>
            </a:r>
            <a:r>
              <a:rPr lang="en"/>
              <a:t>Channel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00" y="1284300"/>
            <a:ext cx="3957350" cy="333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